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70" r:id="rId11"/>
  </p:sldIdLst>
  <p:sldSz cx="9144000" cy="5143500" type="screen16x9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EBA605A-2D06-4DAD-BC7A-AC99F1C89520}">
          <p14:sldIdLst>
            <p14:sldId id="256"/>
            <p14:sldId id="259"/>
            <p14:sldId id="261"/>
            <p14:sldId id="262"/>
            <p14:sldId id="263"/>
            <p14:sldId id="264"/>
            <p14:sldId id="265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73841"/>
    <a:srgbClr val="EE720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97" d="100"/>
          <a:sy n="97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25761"/>
            <a:ext cx="7772400" cy="61646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273828"/>
            <a:ext cx="6400800" cy="48605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E7203"/>
                </a:solidFill>
                <a:latin typeface="Helvetica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3B60CA49-D2B7-44F8-8067-F9D3D4C1BFAE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E2F153B5-51B3-4850-80E4-5EE1687FA2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77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EE7203"/>
              </a:buClr>
              <a:defRPr>
                <a:latin typeface="Helvetica" pitchFamily="2" charset="0"/>
              </a:defRPr>
            </a:lvl1pPr>
            <a:lvl2pPr>
              <a:buClr>
                <a:srgbClr val="EE7203"/>
              </a:buClr>
              <a:defRPr>
                <a:latin typeface="Helvetica" pitchFamily="2" charset="0"/>
              </a:defRPr>
            </a:lvl2pPr>
            <a:lvl3pPr>
              <a:buClr>
                <a:srgbClr val="EE7203"/>
              </a:buClr>
              <a:defRPr>
                <a:latin typeface="Helvetica" pitchFamily="2" charset="0"/>
              </a:defRPr>
            </a:lvl3pPr>
            <a:lvl4pPr>
              <a:buClr>
                <a:srgbClr val="EE7203"/>
              </a:buClr>
              <a:defRPr>
                <a:latin typeface="Helvetica" pitchFamily="2" charset="0"/>
              </a:defRPr>
            </a:lvl4pPr>
            <a:lvl5pPr>
              <a:buClr>
                <a:srgbClr val="EE7203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8E97-2EE3-45F3-A3E1-647FCA19855A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56977-CB12-4AF0-95A9-2691EDE676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37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03598"/>
            <a:ext cx="2057400" cy="3391026"/>
          </a:xfrm>
        </p:spPr>
        <p:txBody>
          <a:bodyPr vert="eaVert">
            <a:normAutofit/>
          </a:bodyPr>
          <a:lstStyle>
            <a:lvl1pPr algn="ctr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03598"/>
            <a:ext cx="6019800" cy="3391026"/>
          </a:xfrm>
        </p:spPr>
        <p:txBody>
          <a:bodyPr vert="eaVert"/>
          <a:lstStyle>
            <a:lvl1pPr>
              <a:buClr>
                <a:schemeClr val="accent6"/>
              </a:buClr>
              <a:defRPr>
                <a:latin typeface="Helvetica" pitchFamily="2" charset="0"/>
              </a:defRPr>
            </a:lvl1pPr>
            <a:lvl2pPr>
              <a:buClr>
                <a:schemeClr val="accent6"/>
              </a:buClr>
              <a:defRPr>
                <a:latin typeface="Helvetica" pitchFamily="2" charset="0"/>
              </a:defRPr>
            </a:lvl2pPr>
            <a:lvl3pPr>
              <a:buClr>
                <a:schemeClr val="accent6"/>
              </a:buClr>
              <a:defRPr>
                <a:latin typeface="Helvetica" pitchFamily="2" charset="0"/>
              </a:defRPr>
            </a:lvl3pPr>
            <a:lvl4pPr>
              <a:buClr>
                <a:schemeClr val="accent6"/>
              </a:buClr>
              <a:defRPr>
                <a:latin typeface="Helvetica" pitchFamily="2" charset="0"/>
              </a:defRPr>
            </a:lvl4pPr>
            <a:lvl5pPr>
              <a:buClr>
                <a:schemeClr val="accent6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40F2-260A-4192-A3DE-C2AB52B54F06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8D1F-4ECF-4A57-8B84-AD1E52146A4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7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181100"/>
            <a:ext cx="8229600" cy="3413125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DF60-51B5-43CD-BCF7-B86FBD1BB074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C74D-866F-4E1A-8A05-46133909C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9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ctr">
              <a:defRPr sz="3200" b="1" cap="all"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F366-904A-4989-A853-523361439D2E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9589-A4B5-4C3F-874C-4B85BEAB41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29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2120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Clr>
                <a:srgbClr val="EE7203"/>
              </a:buClr>
              <a:defRPr sz="2800">
                <a:latin typeface="Helvetica" pitchFamily="2" charset="0"/>
              </a:defRPr>
            </a:lvl1pPr>
            <a:lvl2pPr>
              <a:buClr>
                <a:srgbClr val="EE7203"/>
              </a:buClr>
              <a:defRPr sz="2400">
                <a:latin typeface="Helvetica" pitchFamily="2" charset="0"/>
              </a:defRPr>
            </a:lvl2pPr>
            <a:lvl3pPr>
              <a:buClr>
                <a:srgbClr val="EE7203"/>
              </a:buClr>
              <a:defRPr sz="2000">
                <a:latin typeface="Helvetica" pitchFamily="2" charset="0"/>
              </a:defRPr>
            </a:lvl3pPr>
            <a:lvl4pPr>
              <a:buClr>
                <a:srgbClr val="EE7203"/>
              </a:buClr>
              <a:defRPr sz="1800">
                <a:latin typeface="Helvetica" pitchFamily="2" charset="0"/>
              </a:defRPr>
            </a:lvl4pPr>
            <a:lvl5pPr>
              <a:buClr>
                <a:srgbClr val="EE7203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Clr>
                <a:srgbClr val="EE7203"/>
              </a:buClr>
              <a:defRPr sz="2800">
                <a:latin typeface="Helvetica" pitchFamily="2" charset="0"/>
              </a:defRPr>
            </a:lvl1pPr>
            <a:lvl2pPr>
              <a:buClr>
                <a:srgbClr val="EE7203"/>
              </a:buClr>
              <a:defRPr sz="2400">
                <a:latin typeface="Helvetica" pitchFamily="2" charset="0"/>
              </a:defRPr>
            </a:lvl2pPr>
            <a:lvl3pPr>
              <a:buClr>
                <a:srgbClr val="EE7203"/>
              </a:buClr>
              <a:defRPr sz="2000">
                <a:latin typeface="Helvetica" pitchFamily="2" charset="0"/>
              </a:defRPr>
            </a:lvl3pPr>
            <a:lvl4pPr>
              <a:buClr>
                <a:srgbClr val="EE7203"/>
              </a:buClr>
              <a:defRPr sz="1800">
                <a:latin typeface="Helvetica" pitchFamily="2" charset="0"/>
              </a:defRPr>
            </a:lvl4pPr>
            <a:lvl5pPr>
              <a:buClr>
                <a:srgbClr val="EE7203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73B7F-5B57-4A43-99CE-C2F0EE29786E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E43B-14A8-4EE8-B017-BCED1959092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5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0380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Clr>
                <a:srgbClr val="EE7203"/>
              </a:buClr>
              <a:defRPr sz="2400">
                <a:latin typeface="Helvetica" pitchFamily="2" charset="0"/>
              </a:defRPr>
            </a:lvl1pPr>
            <a:lvl2pPr>
              <a:buClr>
                <a:srgbClr val="EE7203"/>
              </a:buClr>
              <a:defRPr sz="2000">
                <a:latin typeface="Helvetica" pitchFamily="2" charset="0"/>
              </a:defRPr>
            </a:lvl2pPr>
            <a:lvl3pPr>
              <a:buClr>
                <a:srgbClr val="EE7203"/>
              </a:buClr>
              <a:defRPr sz="1800">
                <a:latin typeface="Helvetica" pitchFamily="2" charset="0"/>
              </a:defRPr>
            </a:lvl3pPr>
            <a:lvl4pPr>
              <a:buClr>
                <a:srgbClr val="EE7203"/>
              </a:buClr>
              <a:defRPr sz="1600">
                <a:latin typeface="Helvetica" pitchFamily="2" charset="0"/>
              </a:defRPr>
            </a:lvl4pPr>
            <a:lvl5pPr>
              <a:buClr>
                <a:srgbClr val="EE7203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buClr>
                <a:srgbClr val="EE7203"/>
              </a:buClr>
              <a:defRPr sz="2400">
                <a:latin typeface="Helvetica" pitchFamily="2" charset="0"/>
              </a:defRPr>
            </a:lvl1pPr>
            <a:lvl2pPr>
              <a:buClr>
                <a:srgbClr val="EE7203"/>
              </a:buClr>
              <a:defRPr sz="2000">
                <a:latin typeface="Helvetica" pitchFamily="2" charset="0"/>
              </a:defRPr>
            </a:lvl2pPr>
            <a:lvl3pPr>
              <a:buClr>
                <a:srgbClr val="EE7203"/>
              </a:buClr>
              <a:defRPr sz="1800">
                <a:latin typeface="Helvetica" pitchFamily="2" charset="0"/>
              </a:defRPr>
            </a:lvl3pPr>
            <a:lvl4pPr>
              <a:buClr>
                <a:srgbClr val="EE7203"/>
              </a:buClr>
              <a:defRPr sz="1600">
                <a:latin typeface="Helvetica" pitchFamily="2" charset="0"/>
              </a:defRPr>
            </a:lvl4pPr>
            <a:lvl5pPr>
              <a:buClr>
                <a:srgbClr val="EE7203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9EA0-8E33-45AC-9D26-9019DAD72633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57C72-01EF-49E8-BAEB-DE3602E381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67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232C-65A6-4266-AC3B-973A7CEDA1D2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ED26-50B3-462B-BA66-744EEBCA66F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91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F127-4866-4DF6-8B04-D932D4E0D671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C9EB-B4A1-4900-98DF-11DB370AD6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75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699542"/>
            <a:ext cx="4474840" cy="3895086"/>
          </a:xfrm>
        </p:spPr>
        <p:txBody>
          <a:bodyPr/>
          <a:lstStyle>
            <a:lvl1pPr>
              <a:buClr>
                <a:srgbClr val="EE7203"/>
              </a:buClr>
              <a:defRPr sz="3200">
                <a:solidFill>
                  <a:srgbClr val="FFFFFF"/>
                </a:solidFill>
              </a:defRPr>
            </a:lvl1pPr>
            <a:lvl2pPr>
              <a:buClr>
                <a:srgbClr val="EE7203"/>
              </a:buClr>
              <a:defRPr sz="2800">
                <a:solidFill>
                  <a:srgbClr val="FFFFFF"/>
                </a:solidFill>
              </a:defRPr>
            </a:lvl2pPr>
            <a:lvl3pPr>
              <a:buClr>
                <a:srgbClr val="EE7203"/>
              </a:buClr>
              <a:defRPr sz="2400">
                <a:solidFill>
                  <a:srgbClr val="FFFFFF"/>
                </a:solidFill>
              </a:defRPr>
            </a:lvl3pPr>
            <a:lvl4pPr>
              <a:buClr>
                <a:srgbClr val="EE7203"/>
              </a:buClr>
              <a:defRPr sz="2000">
                <a:solidFill>
                  <a:srgbClr val="FFFFFF"/>
                </a:solidFill>
              </a:defRPr>
            </a:lvl4pPr>
            <a:lvl5pPr>
              <a:buClr>
                <a:srgbClr val="EE7203"/>
              </a:buCl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BD551-47E3-4D46-BC78-298E8309C096}" type="datetimeFigureOut">
              <a:rPr lang="cs-CZ"/>
              <a:pPr>
                <a:defRPr/>
              </a:pPr>
              <a:t>25.09.2019</a:t>
            </a:fld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4D0C-3812-4264-8740-C0BBDEA680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66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elvetica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Helvetica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507A-E271-49B0-8BF9-49B40AE7DD6A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B75A-72FA-4025-8E35-450656AD3B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692275" y="339725"/>
            <a:ext cx="6994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5138" y="5080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EDA2A7BB-AE6B-4743-A2C1-5257138727F7}" type="datetimeFigureOut">
              <a:rPr lang="cs-CZ"/>
              <a:pPr>
                <a:defRPr/>
              </a:pPr>
              <a:t>25.09.2019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32138" y="5080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61138" y="5080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5BCF2254-3BC1-4174-BDE7-72B0A04B54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11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EE7203"/>
          </a:solidFill>
          <a:latin typeface="Helvetica" pitchFamily="2" charset="0"/>
          <a:ea typeface="+mj-ea"/>
          <a:cs typeface="Helvetica" pitchFamily="2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egradfund.org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df.osu.cz/23612/ortoepie-zapadoslovanskych-jazyk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df.osu.cz/23613/orthoepy-of-west-slavonic-language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Pavlina.Kuldanova@osu.cz" TargetMode="External"/><Relationship Id="rId5" Type="http://schemas.openxmlformats.org/officeDocument/2006/relationships/hyperlink" Target="mailto:molsiak@ukf.sk" TargetMode="External"/><Relationship Id="rId4" Type="http://schemas.openxmlformats.org/officeDocument/2006/relationships/hyperlink" Target="mailto:m.hebal-jezierska@uw.edu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699857" y="1563638"/>
            <a:ext cx="7772400" cy="615950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Ortoepie </a:t>
            </a:r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západoslovanských jazyků – impulsy pro studenty a učitele slavistických studií</a:t>
            </a:r>
            <a:endParaRPr lang="cs-CZ" altLang="cs-CZ" sz="2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47557" y="2427362"/>
            <a:ext cx="6400800" cy="3604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dirty="0" smtClean="0">
                <a:solidFill>
                  <a:srgbClr val="373841"/>
                </a:solidFill>
              </a:rPr>
              <a:t>Pavlína </a:t>
            </a:r>
            <a:r>
              <a:rPr lang="cs-CZ" sz="1800" b="1" dirty="0" err="1" smtClean="0">
                <a:solidFill>
                  <a:srgbClr val="373841"/>
                </a:solidFill>
              </a:rPr>
              <a:t>Kuldanová</a:t>
            </a:r>
            <a:endParaRPr lang="cs-CZ" sz="1800" b="1" dirty="0">
              <a:solidFill>
                <a:srgbClr val="373841"/>
              </a:solidFill>
            </a:endParaRPr>
          </a:p>
        </p:txBody>
      </p:sp>
      <p:sp>
        <p:nvSpPr>
          <p:cNvPr id="4" name="Podnadpis 4"/>
          <p:cNvSpPr txBox="1">
            <a:spLocks/>
          </p:cNvSpPr>
          <p:nvPr/>
        </p:nvSpPr>
        <p:spPr bwMode="auto">
          <a:xfrm>
            <a:off x="1344623" y="2715394"/>
            <a:ext cx="640080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rgbClr val="EE7203"/>
                </a:solidFill>
                <a:latin typeface="Helvetica" pitchFamily="2" charset="0"/>
                <a:ea typeface="+mn-ea"/>
                <a:cs typeface="Helvetica" pitchFamily="2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900" dirty="0" smtClean="0">
                <a:solidFill>
                  <a:srgbClr val="373841"/>
                </a:solidFill>
              </a:rPr>
              <a:t>KATEDRA ČESKÉHO JAZYKA A LITERATURY S DIDAKTIKOU, </a:t>
            </a:r>
            <a:r>
              <a:rPr lang="cs-CZ" sz="900" dirty="0" err="1" smtClean="0">
                <a:solidFill>
                  <a:srgbClr val="373841"/>
                </a:solidFill>
              </a:rPr>
              <a:t>PdF</a:t>
            </a:r>
            <a:r>
              <a:rPr lang="cs-CZ" sz="900" dirty="0" smtClean="0">
                <a:solidFill>
                  <a:srgbClr val="373841"/>
                </a:solidFill>
              </a:rPr>
              <a:t> OU</a:t>
            </a:r>
            <a:endParaRPr lang="cs-CZ" sz="900" dirty="0">
              <a:solidFill>
                <a:srgbClr val="3738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1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cs-CZ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cs-CZ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1200" dirty="0" smtClean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</a:t>
            </a:r>
            <a:r>
              <a:rPr lang="en-US" sz="12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  project is co-financed by the Governments of </a:t>
            </a:r>
            <a:r>
              <a:rPr lang="en-US" sz="1200" dirty="0" err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Czechia</a:t>
            </a:r>
            <a:r>
              <a:rPr lang="en-US" sz="12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Hungary, Poland and Slovakia through </a:t>
            </a:r>
            <a:r>
              <a:rPr lang="en-US" sz="1200" dirty="0" err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Visegrad</a:t>
            </a:r>
            <a:r>
              <a:rPr lang="en-US" sz="12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Grants from International </a:t>
            </a:r>
            <a:r>
              <a:rPr lang="en-US" sz="1200" dirty="0" err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Visegrad</a:t>
            </a:r>
            <a:r>
              <a:rPr lang="en-US" sz="12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Fund. The mission of the fund is to advance ideas for sustainable regional cooperation in Central Europe</a:t>
            </a:r>
            <a:r>
              <a:rPr lang="en-US" sz="1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endParaRPr lang="cs-CZ" sz="14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 descr="https://s3.eu-central-1.amazonaws.com/uploads.mangoweb.org/shared-prod/visegradfund.org/uploads/2018/01/visegrad_fund_logo_supported-by_blue_800p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825" y="1779662"/>
            <a:ext cx="3096344" cy="142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727271" y="4083918"/>
            <a:ext cx="16926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1200" dirty="0" smtClean="0">
                <a:solidFill>
                  <a:srgbClr val="00CCFF"/>
                </a:solidFill>
                <a:latin typeface="Arial" panose="020B0604020202020204" pitchFamily="34" charset="0"/>
                <a:hlinkClick r:id="rId3"/>
              </a:rPr>
              <a:t>www.visegradfund.org</a:t>
            </a:r>
            <a:endParaRPr lang="cs-CZ" sz="1200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57200" y="696884"/>
            <a:ext cx="8229600" cy="481558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/>
              <a:t>Mezinárodní visegrádský projekt</a:t>
            </a:r>
            <a:endParaRPr lang="cs-CZ" altLang="cs-CZ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 descr="https://alive.osu.cz/wp-content/uploads/2019/06/ortoepie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168" y="1276350"/>
            <a:ext cx="4327663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57200" y="1275606"/>
            <a:ext cx="8229600" cy="3318619"/>
          </a:xfrm>
        </p:spPr>
        <p:txBody>
          <a:bodyPr/>
          <a:lstStyle/>
          <a:p>
            <a:pPr algn="just"/>
            <a:r>
              <a:rPr lang="cs-CZ" altLang="cs-CZ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Řešitelé: </a:t>
            </a:r>
          </a:p>
          <a:p>
            <a:pPr marL="457200" indent="-457200" algn="just">
              <a:buAutoNum type="arabicPeriod"/>
            </a:pP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Mgr. Pavlína </a:t>
            </a:r>
            <a:r>
              <a:rPr lang="cs-CZ" altLang="cs-CZ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Kuldanová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Ph.D. </a:t>
            </a:r>
            <a:r>
              <a:rPr lang="cs-CZ" altLang="cs-CZ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(Pedagogická fakulta Ostravské univerzity, katedra českého jazyka a literatury s didaktikou</a:t>
            </a:r>
            <a:r>
              <a:rPr lang="cs-CZ" altLang="cs-CZ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);</a:t>
            </a:r>
            <a:endParaRPr lang="cs-CZ" altLang="cs-CZ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cs-CZ" altLang="cs-CZ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d</a:t>
            </a:r>
            <a:r>
              <a:rPr lang="cs-CZ" altLang="cs-CZ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Milena </a:t>
            </a:r>
            <a:r>
              <a:rPr lang="cs-CZ" altLang="cs-CZ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Hebal-Jezierska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(</a:t>
            </a:r>
            <a:r>
              <a:rPr lang="pl-PL" altLang="cs-CZ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Uniwersytet Warszawski, Wydział Polonistyki, Instytut Slawistyki Zachodniej i Południowej</a:t>
            </a:r>
            <a:r>
              <a:rPr lang="pl-PL" altLang="cs-CZ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);</a:t>
            </a:r>
            <a:endParaRPr lang="pl-PL" altLang="cs-CZ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PhDr. Marcel </a:t>
            </a:r>
            <a:r>
              <a:rPr lang="cs-CZ" altLang="cs-CZ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Olšiak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PhD</a:t>
            </a:r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cs-CZ" altLang="cs-CZ" sz="1600" dirty="0">
                <a:latin typeface="Helvetica" panose="020B0604020202020204" pitchFamily="34" charset="0"/>
                <a:cs typeface="Helvetica" panose="020B0604020202020204" pitchFamily="34" charset="0"/>
              </a:rPr>
              <a:t>(Univerzita Konštantína Filozofa v </a:t>
            </a:r>
            <a:r>
              <a:rPr lang="cs-CZ" altLang="cs-CZ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Nitre</a:t>
            </a:r>
            <a:r>
              <a:rPr lang="cs-CZ" altLang="cs-CZ" sz="1600" dirty="0">
                <a:latin typeface="Helvetica" panose="020B0604020202020204" pitchFamily="34" charset="0"/>
                <a:cs typeface="Helvetica" panose="020B0604020202020204" pitchFamily="34" charset="0"/>
              </a:rPr>
              <a:t>, Filozofická </a:t>
            </a:r>
            <a:r>
              <a:rPr lang="cs-CZ" altLang="cs-CZ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fakulta</a:t>
            </a:r>
            <a:r>
              <a:rPr lang="cs-CZ" altLang="cs-CZ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cs-CZ" altLang="cs-CZ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Doba realizace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červen 2019–listopad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2020.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Výstupy: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odborná kniha, cvičebnice, workshopy,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kolokvia.</a:t>
            </a:r>
            <a:endParaRPr lang="cs-CZ" altLang="cs-CZ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altLang="cs-CZ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cs-CZ" altLang="cs-CZ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57200" y="696884"/>
            <a:ext cx="8229600" cy="481558"/>
          </a:xfrm>
        </p:spPr>
        <p:txBody>
          <a:bodyPr>
            <a:noAutofit/>
          </a:bodyPr>
          <a:lstStyle/>
          <a:p>
            <a:pPr algn="ctr"/>
            <a:r>
              <a:rPr lang="cs-CZ" altLang="cs-CZ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Základní údaje o projektu</a:t>
            </a:r>
          </a:p>
        </p:txBody>
      </p:sp>
    </p:spTree>
    <p:extLst>
      <p:ext uri="{BB962C8B-B14F-4D97-AF65-F5344CB8AC3E}">
        <p14:creationId xmlns:p14="http://schemas.microsoft.com/office/powerpoint/2010/main" val="42209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57200" y="1275606"/>
            <a:ext cx="8229600" cy="3318619"/>
          </a:xfrm>
        </p:spPr>
        <p:txBody>
          <a:bodyPr/>
          <a:lstStyle/>
          <a:p>
            <a:pPr marL="0" indent="0" algn="ctr">
              <a:buNone/>
            </a:pPr>
            <a:r>
              <a:rPr lang="cs-CZ" sz="2200" b="1" i="1" dirty="0" smtClean="0"/>
              <a:t>„Ortoepie </a:t>
            </a:r>
            <a:r>
              <a:rPr lang="cs-CZ" sz="2200" b="1" i="1" dirty="0"/>
              <a:t>západoslovanských </a:t>
            </a:r>
            <a:r>
              <a:rPr lang="cs-CZ" sz="2200" b="1" i="1" dirty="0" smtClean="0"/>
              <a:t>jazyků – praktická cvičení“</a:t>
            </a:r>
          </a:p>
          <a:p>
            <a:pPr marL="0" indent="0" algn="just">
              <a:buNone/>
            </a:pPr>
            <a:endParaRPr lang="cs-CZ" sz="2200" i="1" dirty="0" smtClean="0"/>
          </a:p>
          <a:p>
            <a:pPr algn="just"/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S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oubor </a:t>
            </a:r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textů 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 nácvik </a:t>
            </a:r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standardizované české, slovenské a polské 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výslovnosti. </a:t>
            </a:r>
            <a:endParaRPr lang="cs-CZ" altLang="cs-CZ" sz="2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V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yužití </a:t>
            </a:r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ve 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workshopech v rámci projektu, </a:t>
            </a:r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následně ve výuce na jednotlivých 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pracovištích.</a:t>
            </a:r>
            <a:endParaRPr lang="cs-CZ" altLang="cs-CZ" sz="2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lektronická 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cs-CZ" altLang="cs-CZ" sz="2200" dirty="0">
                <a:latin typeface="Helvetica" panose="020B0604020202020204" pitchFamily="34" charset="0"/>
                <a:cs typeface="Helvetica" panose="020B0604020202020204" pitchFamily="34" charset="0"/>
              </a:rPr>
              <a:t>tištěná verze; rozsah: 45 </a:t>
            </a:r>
            <a:r>
              <a:rPr lang="cs-CZ" altLang="cs-CZ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stran.  </a:t>
            </a:r>
            <a:endParaRPr lang="cs-CZ" altLang="cs-CZ" sz="2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57200" y="696884"/>
            <a:ext cx="8229600" cy="481558"/>
          </a:xfrm>
        </p:spPr>
        <p:txBody>
          <a:bodyPr>
            <a:noAutofit/>
          </a:bodyPr>
          <a:lstStyle/>
          <a:p>
            <a:pPr algn="ctr"/>
            <a:r>
              <a:rPr lang="cs-CZ" altLang="cs-CZ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Cvičebnice</a:t>
            </a:r>
          </a:p>
        </p:txBody>
      </p:sp>
    </p:spTree>
    <p:extLst>
      <p:ext uri="{BB962C8B-B14F-4D97-AF65-F5344CB8AC3E}">
        <p14:creationId xmlns:p14="http://schemas.microsoft.com/office/powerpoint/2010/main" val="38060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57200" y="1275606"/>
            <a:ext cx="8229600" cy="3318619"/>
          </a:xfrm>
        </p:spPr>
        <p:txBody>
          <a:bodyPr/>
          <a:lstStyle/>
          <a:p>
            <a:pPr algn="just"/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Dva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altLang="cs-CZ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w</a:t>
            </a:r>
            <a:r>
              <a:rPr lang="en-US" altLang="cs-CZ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orkshopy</a:t>
            </a:r>
            <a:r>
              <a:rPr lang="en-US" altLang="cs-CZ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pro </a:t>
            </a:r>
            <a:r>
              <a:rPr lang="en-US" altLang="cs-CZ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studenty</a:t>
            </a:r>
            <a:r>
              <a:rPr lang="en-US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cs-CZ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slavistických</a:t>
            </a:r>
            <a:r>
              <a:rPr lang="en-US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cs-CZ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oborů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ve všech zapojených </a:t>
            </a:r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univerzitách: praktická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cvičení s rodilými mluvčími, nácvik standardizované české, polské a slovenské výslovnosti (důraz na problémové hlásky, hlásková spojení, intonaci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dborná </a:t>
            </a:r>
            <a:r>
              <a:rPr lang="cs-CZ" altLang="cs-CZ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kolokvia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setkání s odborníky z těchto univerzitních pracovišť k rozpravám o zkoumaných tématech (podněty pro zpracování odborné knihy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T</a:t>
            </a:r>
            <a:r>
              <a:rPr lang="cs-CZ" altLang="cs-CZ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ermíny</a:t>
            </a:r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Varšava – listopad 2019, Nitra – březen 2020, Ostrava – duben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2020.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57200" y="696884"/>
            <a:ext cx="8229600" cy="481558"/>
          </a:xfrm>
        </p:spPr>
        <p:txBody>
          <a:bodyPr>
            <a:noAutofit/>
          </a:bodyPr>
          <a:lstStyle/>
          <a:p>
            <a:pPr algn="ctr"/>
            <a:r>
              <a:rPr lang="cs-CZ" altLang="cs-CZ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Workshopy, kolokvia</a:t>
            </a:r>
          </a:p>
        </p:txBody>
      </p:sp>
    </p:spTree>
    <p:extLst>
      <p:ext uri="{BB962C8B-B14F-4D97-AF65-F5344CB8AC3E}">
        <p14:creationId xmlns:p14="http://schemas.microsoft.com/office/powerpoint/2010/main" val="36275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57200" y="1275606"/>
            <a:ext cx="8229600" cy="3318619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18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„Ortoepie západoslovanských jazyků (češtiny, polštiny a slovenštiny</a:t>
            </a:r>
            <a:r>
              <a:rPr lang="cs-CZ" altLang="cs-CZ" sz="18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)“</a:t>
            </a:r>
          </a:p>
          <a:p>
            <a:pPr marL="0" indent="0" algn="just">
              <a:buNone/>
            </a:pPr>
            <a:endParaRPr lang="cs-CZ" altLang="cs-CZ" sz="1800" b="1" i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Obsah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</a:p>
          <a:p>
            <a:pPr marL="457200" indent="-457200" algn="just">
              <a:buAutoNum type="arabicPeriod"/>
            </a:pP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historie kodifikace výslovnosti v ČR, Polsku a na Slovensku;</a:t>
            </a:r>
          </a:p>
          <a:p>
            <a:pPr marL="457200" indent="-457200" algn="just">
              <a:buAutoNum type="arabicPeriod"/>
            </a:pP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pravidla standardizované výslovnosti segmentálních a suprasegmentálních zvukových jevů v češtině, polštině a slovenštině;</a:t>
            </a:r>
          </a:p>
          <a:p>
            <a:pPr marL="457200" indent="-457200" algn="just">
              <a:buAutoNum type="arabicPeriod"/>
            </a:pP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nejčastější odchylky od ortoepických norem u řečových profesionálů v jednotlivých jazykových prostředích a u studentů zapojených univerzit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just"/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lektronická 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verze</a:t>
            </a:r>
            <a:r>
              <a:rPr lang="cs-CZ" altLang="cs-CZ" sz="1800" dirty="0">
                <a:latin typeface="Helvetica" panose="020B0604020202020204" pitchFamily="34" charset="0"/>
                <a:cs typeface="Helvetica" panose="020B0604020202020204" pitchFamily="34" charset="0"/>
              </a:rPr>
              <a:t>, rozsah: 210 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stran.</a:t>
            </a:r>
            <a:endParaRPr lang="cs-CZ" altLang="cs-CZ" sz="1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Čtyři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altLang="cs-CZ" sz="1800" dirty="0">
                <a:latin typeface="Helvetica" panose="020B0604020202020204" pitchFamily="34" charset="0"/>
                <a:cs typeface="Helvetica" panose="020B0604020202020204" pitchFamily="34" charset="0"/>
              </a:rPr>
              <a:t>jazykové 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verze </a:t>
            </a:r>
            <a:r>
              <a:rPr lang="cs-CZ" altLang="cs-CZ" sz="1800" dirty="0">
                <a:latin typeface="Helvetica" panose="020B0604020202020204" pitchFamily="34" charset="0"/>
                <a:cs typeface="Helvetica" panose="020B0604020202020204" pitchFamily="34" charset="0"/>
              </a:rPr>
              <a:t>– česká, polská, slovenská, 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anglická. </a:t>
            </a:r>
            <a:endParaRPr lang="cs-CZ" altLang="cs-CZ" sz="1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altLang="cs-CZ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57200" y="696884"/>
            <a:ext cx="8229600" cy="481558"/>
          </a:xfrm>
        </p:spPr>
        <p:txBody>
          <a:bodyPr>
            <a:noAutofit/>
          </a:bodyPr>
          <a:lstStyle/>
          <a:p>
            <a:pPr algn="ctr"/>
            <a:r>
              <a:rPr lang="cs-CZ" altLang="cs-CZ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Kniha</a:t>
            </a:r>
          </a:p>
        </p:txBody>
      </p:sp>
    </p:spTree>
    <p:extLst>
      <p:ext uri="{BB962C8B-B14F-4D97-AF65-F5344CB8AC3E}">
        <p14:creationId xmlns:p14="http://schemas.microsoft.com/office/powerpoint/2010/main" val="379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57200" y="1275606"/>
            <a:ext cx="8229600" cy="3318619"/>
          </a:xfrm>
        </p:spPr>
        <p:txBody>
          <a:bodyPr/>
          <a:lstStyle/>
          <a:p>
            <a:pPr algn="just"/>
            <a:r>
              <a:rPr lang="cs-CZ" altLang="cs-CZ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Kniha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zpracování současných výslovnostních norem (ortoepických pravidel) češtiny, polštiny a slovenštiny v jednom svazku přínosné jak pro vysokoškolská slavistická studia, tak pro ostatní zájemce o zkvalitnění standardní výslovnosti těchto jazyků (učitelé, překladatelé, tlumočníci, televizní a rozhlasoví redaktoři, činoherci, pracovníci obchodní sféry aj.).</a:t>
            </a:r>
          </a:p>
          <a:p>
            <a:pPr algn="just"/>
            <a:r>
              <a:rPr lang="cs-CZ" altLang="cs-CZ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Cvičebnice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soubor praktických cvičení vhodně doplní teoretické výklady obsažené v knize.</a:t>
            </a:r>
          </a:p>
          <a:p>
            <a:pPr algn="just"/>
            <a:r>
              <a:rPr lang="cs-CZ" altLang="cs-CZ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Workshopy</a:t>
            </a:r>
            <a:r>
              <a:rPr lang="cs-CZ" altLang="cs-CZ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praktická výslovnostní cvičení s rodilými mluvčími (s bohatými zkušenostmi se zvyšováním řečové kultury vysokoškolských studentů, učitelů, pracovníků zvukových médií, divadel, státních institucí, podnikatelské sféry apod.). </a:t>
            </a:r>
          </a:p>
          <a:p>
            <a:pPr algn="just"/>
            <a:endParaRPr lang="cs-CZ" altLang="cs-CZ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57200" y="696884"/>
            <a:ext cx="8229600" cy="481558"/>
          </a:xfrm>
        </p:spPr>
        <p:txBody>
          <a:bodyPr>
            <a:noAutofit/>
          </a:bodyPr>
          <a:lstStyle/>
          <a:p>
            <a:pPr algn="ctr"/>
            <a:r>
              <a:rPr lang="cs-CZ" altLang="cs-CZ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Předpokládaný přínos</a:t>
            </a:r>
          </a:p>
        </p:txBody>
      </p:sp>
    </p:spTree>
    <p:extLst>
      <p:ext uri="{BB962C8B-B14F-4D97-AF65-F5344CB8AC3E}">
        <p14:creationId xmlns:p14="http://schemas.microsoft.com/office/powerpoint/2010/main" val="31276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57200" y="1275606"/>
            <a:ext cx="8229600" cy="3318619"/>
          </a:xfrm>
        </p:spPr>
        <p:txBody>
          <a:bodyPr/>
          <a:lstStyle/>
          <a:p>
            <a:endParaRPr lang="cs-CZ" altLang="cs-CZ" sz="2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https</a:t>
            </a:r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://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pdf.osu.cz/23612/ortoepie-zapadoslovanskych-jazyku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https://pdf.osu.cz/23613/orthoepy-of-west-slavonic-languages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/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cs-CZ" altLang="cs-CZ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Č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eská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anglická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verze.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cs-CZ" alt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bsah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stránek: popis cílů a výstupů projektu, řešitelé, projektové fáze, připravované a uskutečněné aktivity, fotogalerie, propagace </a:t>
            </a:r>
            <a:r>
              <a:rPr lang="cs-CZ" altLang="cs-CZ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projektu.</a:t>
            </a:r>
            <a:endParaRPr lang="cs-CZ" altLang="cs-CZ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57200" y="696884"/>
            <a:ext cx="8229600" cy="481558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Webové stránky projektu</a:t>
            </a:r>
            <a:r>
              <a:rPr lang="cs-CZ" sz="2800" dirty="0"/>
              <a:t/>
            </a:r>
            <a:br>
              <a:rPr lang="cs-CZ" sz="2800" dirty="0"/>
            </a:br>
            <a:endParaRPr lang="cs-CZ" altLang="cs-CZ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Kontakty na řešitele</a:t>
            </a:r>
            <a:endParaRPr lang="cs-CZ" sz="2800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2"/>
          <a:stretch/>
        </p:blipFill>
        <p:spPr>
          <a:xfrm>
            <a:off x="1518494" y="1200150"/>
            <a:ext cx="1973385" cy="3192615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dirty="0" smtClean="0">
              <a:hlinkClick r:id="rId4"/>
            </a:endParaRPr>
          </a:p>
          <a:p>
            <a:pPr marL="0" indent="0">
              <a:buNone/>
            </a:pPr>
            <a:r>
              <a:rPr lang="cs-CZ" sz="1800" dirty="0" smtClean="0">
                <a:hlinkClick r:id="rId4"/>
              </a:rPr>
              <a:t>m.hebal-jezierska@uw.edu.pl</a:t>
            </a:r>
            <a:endParaRPr lang="cs-CZ" sz="1800" dirty="0"/>
          </a:p>
          <a:p>
            <a:pPr marL="0" indent="0">
              <a:buNone/>
            </a:pPr>
            <a:endParaRPr lang="cs-CZ" sz="1800" dirty="0">
              <a:hlinkClick r:id="rId5"/>
            </a:endParaRPr>
          </a:p>
          <a:p>
            <a:pPr marL="0" indent="0">
              <a:buNone/>
            </a:pPr>
            <a:r>
              <a:rPr lang="cs-CZ" sz="1800" dirty="0" smtClean="0">
                <a:hlinkClick r:id="rId5"/>
              </a:rPr>
              <a:t>molsiak@ukf.sk</a:t>
            </a:r>
            <a:endParaRPr lang="cs-CZ" sz="1800" dirty="0"/>
          </a:p>
          <a:p>
            <a:pPr marL="0" indent="0">
              <a:buNone/>
            </a:pPr>
            <a:endParaRPr lang="cs-CZ" sz="1800" dirty="0" smtClean="0">
              <a:hlinkClick r:id="rId6"/>
            </a:endParaRPr>
          </a:p>
          <a:p>
            <a:pPr marL="0" indent="0">
              <a:buNone/>
            </a:pPr>
            <a:r>
              <a:rPr lang="cs-CZ" sz="1800" dirty="0" smtClean="0">
                <a:hlinkClick r:id="rId6"/>
              </a:rPr>
              <a:t>pavlina.kuldanova@osu.cz</a:t>
            </a:r>
            <a:endParaRPr lang="cs-CZ" sz="1800" dirty="0"/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06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PDF_rozmer 16_9_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668AF387-5B09-4239-AD56-249139DE3418}" vid="{56D2D354-64EF-4E6C-84ED-3B83A416EA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prezentace_PdF_16_9_cz</Template>
  <TotalTime>429</TotalTime>
  <Words>454</Words>
  <Application>Microsoft Office PowerPoint</Application>
  <PresentationFormat>Předvádění na obrazovce (16:9)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</vt:lpstr>
      <vt:lpstr>ppt_PDF_rozmer 16_9_en</vt:lpstr>
      <vt:lpstr>Ortoepie západoslovanských jazyků – impulsy pro studenty a učitele slavistických studií</vt:lpstr>
      <vt:lpstr>Mezinárodní visegrádský projekt</vt:lpstr>
      <vt:lpstr>Základní údaje o projektu</vt:lpstr>
      <vt:lpstr>Cvičebnice</vt:lpstr>
      <vt:lpstr>Workshopy, kolokvia</vt:lpstr>
      <vt:lpstr>Kniha</vt:lpstr>
      <vt:lpstr>Předpokládaný přínos</vt:lpstr>
      <vt:lpstr> Webové stránky projektu </vt:lpstr>
      <vt:lpstr>Kontakty na řešitele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 s ní? O interpunkční čárce v souvětí</dc:title>
  <dc:creator>Viktor</dc:creator>
  <cp:lastModifiedBy>Kuldanova</cp:lastModifiedBy>
  <cp:revision>48</cp:revision>
  <dcterms:created xsi:type="dcterms:W3CDTF">2019-01-19T20:12:51Z</dcterms:created>
  <dcterms:modified xsi:type="dcterms:W3CDTF">2019-09-25T19:37:36Z</dcterms:modified>
</cp:coreProperties>
</file>